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32"/>
  </p:notesMasterIdLst>
  <p:sldIdLst>
    <p:sldId id="256" r:id="rId2"/>
    <p:sldId id="290" r:id="rId3"/>
    <p:sldId id="288" r:id="rId4"/>
    <p:sldId id="291" r:id="rId5"/>
    <p:sldId id="292" r:id="rId6"/>
    <p:sldId id="293" r:id="rId7"/>
    <p:sldId id="258" r:id="rId8"/>
    <p:sldId id="294" r:id="rId9"/>
    <p:sldId id="295" r:id="rId10"/>
    <p:sldId id="260" r:id="rId11"/>
    <p:sldId id="257" r:id="rId12"/>
    <p:sldId id="263" r:id="rId13"/>
    <p:sldId id="297" r:id="rId14"/>
    <p:sldId id="282" r:id="rId15"/>
    <p:sldId id="268" r:id="rId16"/>
    <p:sldId id="270" r:id="rId17"/>
    <p:sldId id="269" r:id="rId18"/>
    <p:sldId id="259" r:id="rId19"/>
    <p:sldId id="298" r:id="rId20"/>
    <p:sldId id="305" r:id="rId21"/>
    <p:sldId id="272" r:id="rId22"/>
    <p:sldId id="299" r:id="rId23"/>
    <p:sldId id="283" r:id="rId24"/>
    <p:sldId id="275" r:id="rId25"/>
    <p:sldId id="277" r:id="rId26"/>
    <p:sldId id="302" r:id="rId27"/>
    <p:sldId id="304" r:id="rId28"/>
    <p:sldId id="267" r:id="rId29"/>
    <p:sldId id="300" r:id="rId30"/>
    <p:sldId id="284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/>
    <p:restoredTop sz="94608"/>
  </p:normalViewPr>
  <p:slideViewPr>
    <p:cSldViewPr>
      <p:cViewPr varScale="1">
        <p:scale>
          <a:sx n="142" d="100"/>
          <a:sy n="142" d="100"/>
        </p:scale>
        <p:origin x="63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97054C21-74DF-9372-7A4F-B4156AAF59B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62CEEF8-17B0-C33F-08E3-5EA6B033FED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0F7B2875-11E8-EE91-8194-A7C845BDD42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A5F59E57-4EE8-F73F-9B44-3C6E3A95B13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40C89BD1-94AC-5075-4A65-07B1CFF9DAB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effectLst/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B73BEE55-631F-2DAD-C74D-DC89C98FD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D0B7612-EBFE-6241-9285-01EE303D10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1EE9A629-18D0-1361-56F3-161E4FA7FF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3FA525B-8562-F54D-A8FA-BFD9ACEC46E4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D6D59399-8894-1A6B-12AE-786EFB069B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74BF7CB-8099-F3AD-A178-A3B962467A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C7DB81B4-6466-E669-66C3-BA998565CB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8C5104B-1F2B-0B43-A04B-E1280B569ED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20D3E409-F342-6615-A842-F375D33AB8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EF66C46-9A34-FC84-A496-29CF6B7CCE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FB183208-35A7-F8D6-9BB0-7019C579A0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21962B-9AA6-3741-9670-5C53B21A373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78A1979D-EBB7-229E-41E9-257B740712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6E4AD2A-21BA-5E09-06C9-0FFFD5713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2C485D3D-D560-8E8E-722C-DAA35C0FC3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D59322-3D1D-A04E-957F-24BF75A569BA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B91617FD-FC5A-4E06-7ABC-FF347AF1FA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DD2D98D7-68DB-08BF-DDF0-E1A25913C3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8ED5004D-DDC4-517F-4171-71065F82BA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2400B8-B447-5145-9AB7-E57008A3820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C18685E5-8BEC-6F77-6D5C-973486815E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A50F48B-AE84-C822-2952-A929344608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5A45DA48-BA90-667F-505C-0272CF6D64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DEA8504-F077-BD48-82DC-A797DDD9CC5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1B31BDEF-0812-EB48-1DCE-F00F44EE8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1850E7F-2542-75A5-6446-7E4A778BDC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DEB165B1-3B23-AFE1-CB8F-EE9B398BEF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6B03625-BEA2-F84E-826D-2A52294C5241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4A5EFFEC-9BBE-9092-9C2D-5F3919C9D7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4DE2EE7-1EC7-C72D-E723-5B10E7C70C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23F9F2F2-8A84-C10D-A307-E0664C0E4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C7486-CFAC-CD4B-8D13-182E2CB43060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4E71417A-6B0D-9D51-9988-3F6C756EFE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B03E6F6-69C2-4107-53C1-1D786AB69A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63CAB7C4-A85E-0E21-7206-E12A682083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03E0D4-8B6B-BE4A-878B-8FCA7FB2ACFD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24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982831E4-63E5-CFC9-7D14-E7515564A6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64AE42D1-C8E2-C7EE-8069-7ADD54A0B2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44A90685-956C-7FD2-D0DF-F2F1264B4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55AA003-64F2-424B-80FB-63712A2A5589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en-US" altLang="en-US"/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FBD6FD43-CB2A-1D5B-2732-0B48A1F44B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FC40242-D0B6-AABE-4BC7-379177DE1E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83A712-EF83-2AA5-4FDF-FCD36D026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92B5EB-F464-2340-BF2A-E147296AE007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165155-A4AF-CDC1-5EAC-53D57378F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45028-D7FB-E067-034B-71DA94039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D1F25-3629-5742-8563-07CB158AA6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581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6B169-EDB5-8E27-4143-35EE9F5F1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8C6B7-8F83-D64F-8DB1-66135F7E1ED6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D3A28-47FC-20FD-479F-32EA896DA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57AD6C-AA2A-E2FD-C6E9-34DD3BC9A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D7768-F709-5F43-ACF3-A9C8DC61C1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657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1188F9-AB82-1B88-5B88-CE1BB7C8C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031A0-5B3C-D74C-9E02-1ED861C5717B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EBF23-3E41-3AA5-D832-15D420A30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C16FB3-B5F3-8973-513E-12BC7E51B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92CE5-BB70-2145-B675-FF81915C81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223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B22B7F-F40D-FA1A-C648-970558691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56F85-04A2-884B-84CE-C73053C59531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57056A-E9BE-3933-383A-B361F7039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DCDB64B-7183-A01F-921E-A14CB7A8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CAFC1-C59F-154A-B0AC-EA54A3BABD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59038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0AB694C-F3CC-9645-093A-BEE7E2863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09AE1-A3E5-984C-BA51-E869D1A1813F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DD45C92-E85F-8490-BBE2-6B56DB41D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550EE78-73E4-CDED-4B20-84CD6F8F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0E3DDF-CD0B-6D46-BD09-CDE6116F9E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36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2928B0A-7D47-4918-6C91-5A9CCDD16E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56A2DD-C520-A042-A7A3-83AF053749D8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C697E04-DBB9-3570-A411-7B1D49D35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AB7350D-8FAB-D75A-87CE-A47AFEF30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B09C2-418F-8D46-9DD2-49FCD73A4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5645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D3000AB-ABE3-9037-E19D-4FD8812C6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7FB09-8917-6F48-99B4-0945605267DA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5880E63-09C4-1634-3E18-42ED41925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94C417C-D3DA-9F88-5B08-AC9C7ACEF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C3E40-23CB-2940-B1BA-531301CDE6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853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2A695B-3C18-728F-ECB5-21DDFE3C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BE888-5ECE-5F4E-8FDB-DC9CBA58C426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4D8F630-528D-8CAF-CD3F-2264009C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E25657-4C36-132F-9F3C-5D3D23B22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C4841-8073-D54A-9373-FE9616C402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7657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E26FF30-AB37-921E-2079-16C115F2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D6B5B-F0F6-3C4D-8D7D-032640F5B7C0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02C6769-518D-440E-3B0B-0EA0682B5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B3911FD-BA5F-4C54-BEDA-B96ECB201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5C836-4EE1-E44D-97C8-5F3B55BFC8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596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034D0-244E-540F-FD59-91593ECDD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FF6CD-F84A-454B-AE32-2EC785F42398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E24F2-8320-AD9C-CC8D-F3CBD9D43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6AA922-8989-2DEF-37F2-33F1BCC32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8D0A6B-0E41-784B-952A-F3BCDF9C04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3768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231F2-38EE-B81E-2F2A-77BE38CA8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6BF35-23B7-654B-BAEF-D9B8F0B65029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51CC85-931C-1300-73BC-24BAB0A52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E7F1FC-1C85-EC31-05D3-542CA3EBA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C7E3C-7D52-8B4C-878E-B66B20EA8F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0593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DDE1051-AD17-BBE6-FAC6-69A265A866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09A900CE-AA5B-E5DC-C71F-6DC0F7F173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1EF1D-B5AF-8E71-AE65-152713251C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B4FFA3-FAC5-3B49-9F96-4837239AC69E}" type="datetimeFigureOut">
              <a:rPr lang="en-US" altLang="en-US"/>
              <a:pPr>
                <a:defRPr/>
              </a:pPr>
              <a:t>10/7/26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FD1A7-40DC-F6EC-4FA0-E432EDF20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DE33E-D9BD-ED4F-3B07-9CB841B136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708E923-D237-C541-8D60-06DBFBE253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8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LogoFinal2014NameRGB.jpg">
            <a:extLst>
              <a:ext uri="{FF2B5EF4-FFF2-40B4-BE49-F238E27FC236}">
                <a16:creationId xmlns:a16="http://schemas.microsoft.com/office/drawing/2014/main" id="{1C725993-205D-977E-0B57-A5A20956EB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4FF1DB2-A5A6-4461-BB59-24EE3D731C24}"/>
              </a:ext>
            </a:extLst>
          </p:cNvPr>
          <p:cNvSpPr txBox="1"/>
          <p:nvPr/>
        </p:nvSpPr>
        <p:spPr>
          <a:xfrm>
            <a:off x="2135188" y="1835150"/>
            <a:ext cx="48641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ART IN EARLY AMERICA</a:t>
            </a:r>
          </a:p>
        </p:txBody>
      </p:sp>
      <p:sp>
        <p:nvSpPr>
          <p:cNvPr id="14339" name="TextBox 6">
            <a:extLst>
              <a:ext uri="{FF2B5EF4-FFF2-40B4-BE49-F238E27FC236}">
                <a16:creationId xmlns:a16="http://schemas.microsoft.com/office/drawing/2014/main" id="{3EAD11CA-1656-5DE5-626D-62407450C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9100"/>
            <a:ext cx="9144000" cy="9239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1</a:t>
            </a:r>
          </a:p>
          <a:p>
            <a:pPr algn="ctr" eaLnBrk="1" hangingPunct="1"/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 American and </a:t>
            </a:r>
            <a:r>
              <a:rPr lang="en-US" altLang="en-US" sz="3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Colonial American</a:t>
            </a:r>
            <a:endParaRPr lang="en-US" altLang="en-US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0" name="TextBox 7">
            <a:extLst>
              <a:ext uri="{FF2B5EF4-FFF2-40B4-BE49-F238E27FC236}">
                <a16:creationId xmlns:a16="http://schemas.microsoft.com/office/drawing/2014/main" id="{3C71D08F-3FD6-0AC9-8A5E-21F798EA2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5768975"/>
            <a:ext cx="24177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400" dirty="0" err="1"/>
              <a:t>ArtWorks</a:t>
            </a:r>
            <a:r>
              <a:rPr lang="en-US" altLang="en-US" sz="1400" dirty="0"/>
              <a:t> NYC </a:t>
            </a:r>
            <a:br>
              <a:rPr lang="en-US" altLang="en-US" sz="1400" dirty="0"/>
            </a:br>
            <a:r>
              <a:rPr lang="en-US" altLang="en-US" sz="1400" dirty="0"/>
              <a:t>4</a:t>
            </a:r>
            <a:r>
              <a:rPr lang="en-US" altLang="en-US" sz="1400" baseline="30000" dirty="0"/>
              <a:t>th</a:t>
            </a:r>
            <a:r>
              <a:rPr lang="en-US" altLang="en-US" sz="1400" dirty="0"/>
              <a:t> Grade Program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>
            <a:extLst>
              <a:ext uri="{FF2B5EF4-FFF2-40B4-BE49-F238E27FC236}">
                <a16:creationId xmlns:a16="http://schemas.microsoft.com/office/drawing/2014/main" id="{2CA1EF9A-9CB5-A400-4ECD-B4B27B3D5A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438"/>
            <a:ext cx="9144000" cy="624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F88E07-47A9-62A7-6F94-866E6E50B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1000"/>
            <a:ext cx="8382000" cy="533400"/>
          </a:xfrm>
          <a:prstGeom prst="rect">
            <a:avLst/>
          </a:prstGeom>
          <a:solidFill>
            <a:srgbClr val="DBEEF4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pic>
        <p:nvPicPr>
          <p:cNvPr id="16386" name="Picture 1" descr="1-s2.0-S2352618116300750-gr1.Orig.jpg">
            <a:extLst>
              <a:ext uri="{FF2B5EF4-FFF2-40B4-BE49-F238E27FC236}">
                <a16:creationId xmlns:a16="http://schemas.microsoft.com/office/drawing/2014/main" id="{0DD43723-383D-A9F1-C1D0-F54F66840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7" t="2234" r="2745" b="2"/>
          <a:stretch>
            <a:fillRect/>
          </a:stretch>
        </p:blipFill>
        <p:spPr bwMode="auto">
          <a:xfrm>
            <a:off x="381000" y="838200"/>
            <a:ext cx="83566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1" descr="13ColoniesOverlay2.png">
            <a:extLst>
              <a:ext uri="{FF2B5EF4-FFF2-40B4-BE49-F238E27FC236}">
                <a16:creationId xmlns:a16="http://schemas.microsoft.com/office/drawing/2014/main" id="{7082EB13-4195-A107-FA7F-29F22DDDD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019175"/>
            <a:ext cx="289560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405A5113-B51A-BDD0-89FB-1C6C3634CF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73088"/>
            <a:ext cx="4038600" cy="6461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/>
              <a:t>Colonial America</a:t>
            </a:r>
            <a:br>
              <a:rPr lang="en-US" sz="1800" b="1" dirty="0"/>
            </a:br>
            <a:r>
              <a:rPr lang="en-US" sz="1800" b="1" dirty="0"/>
              <a:t>The first 13 colonies 1607-1732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sk&#10;&#10;Description automatically generated">
            <a:extLst>
              <a:ext uri="{FF2B5EF4-FFF2-40B4-BE49-F238E27FC236}">
                <a16:creationId xmlns:a16="http://schemas.microsoft.com/office/drawing/2014/main" id="{882908FE-9191-DCBC-4FE9-D4A7A964F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2" b="7676"/>
          <a:stretch/>
        </p:blipFill>
        <p:spPr>
          <a:xfrm>
            <a:off x="2057400" y="1"/>
            <a:ext cx="5029200" cy="687026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" descr="cradleboard15Ret.jpg">
            <a:extLst>
              <a:ext uri="{FF2B5EF4-FFF2-40B4-BE49-F238E27FC236}">
                <a16:creationId xmlns:a16="http://schemas.microsoft.com/office/drawing/2014/main" id="{0FA5F03B-2351-135E-7B9E-FE2249D2E3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213" y="155575"/>
            <a:ext cx="4648200" cy="588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4" name="TextBox 2">
            <a:extLst>
              <a:ext uri="{FF2B5EF4-FFF2-40B4-BE49-F238E27FC236}">
                <a16:creationId xmlns:a16="http://schemas.microsoft.com/office/drawing/2014/main" id="{205C1BE2-3AA2-97B8-E76F-337E32948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813" y="4916488"/>
            <a:ext cx="266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US" altLang="en-US"/>
              <a:t>Navaho cradleboards had wide curved hoop protecting the baby’s head.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2">
            <a:extLst>
              <a:ext uri="{FF2B5EF4-FFF2-40B4-BE49-F238E27FC236}">
                <a16:creationId xmlns:a16="http://schemas.microsoft.com/office/drawing/2014/main" id="{02DB23FA-291D-42D0-F6BE-97460ADBC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" t="8789" r="5856" b="13506"/>
          <a:stretch>
            <a:fillRect/>
          </a:stretch>
        </p:blipFill>
        <p:spPr bwMode="auto">
          <a:xfrm>
            <a:off x="1295400" y="-47626"/>
            <a:ext cx="5943600" cy="6866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DP170794HartHouse.jpg">
            <a:extLst>
              <a:ext uri="{FF2B5EF4-FFF2-40B4-BE49-F238E27FC236}">
                <a16:creationId xmlns:a16="http://schemas.microsoft.com/office/drawing/2014/main" id="{B47B3981-A68B-CF71-8B09-B0F42177DC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2">
            <a:extLst>
              <a:ext uri="{FF2B5EF4-FFF2-40B4-BE49-F238E27FC236}">
                <a16:creationId xmlns:a16="http://schemas.microsoft.com/office/drawing/2014/main" id="{43BBC077-0DDF-C971-9495-575C59B3C9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45" b="5556"/>
          <a:stretch>
            <a:fillRect/>
          </a:stretch>
        </p:blipFill>
        <p:spPr bwMode="auto">
          <a:xfrm>
            <a:off x="1268413" y="-25400"/>
            <a:ext cx="5988050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2">
            <a:extLst>
              <a:ext uri="{FF2B5EF4-FFF2-40B4-BE49-F238E27FC236}">
                <a16:creationId xmlns:a16="http://schemas.microsoft.com/office/drawing/2014/main" id="{2F51D36D-B736-9F80-E12F-00A74D529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1" t="1883" r="1588"/>
          <a:stretch>
            <a:fillRect/>
          </a:stretch>
        </p:blipFill>
        <p:spPr bwMode="auto">
          <a:xfrm>
            <a:off x="1295400" y="1103313"/>
            <a:ext cx="5562600" cy="544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ADA2954EmbroiderSamplerLrg.jpg">
            <a:extLst>
              <a:ext uri="{FF2B5EF4-FFF2-40B4-BE49-F238E27FC236}">
                <a16:creationId xmlns:a16="http://schemas.microsoft.com/office/drawing/2014/main" id="{326E7C05-72B7-DD5A-5A75-A5811FFD5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-41275"/>
            <a:ext cx="5562600" cy="684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2" descr="DT58Verplanck.jpg">
            <a:extLst>
              <a:ext uri="{FF2B5EF4-FFF2-40B4-BE49-F238E27FC236}">
                <a16:creationId xmlns:a16="http://schemas.microsoft.com/office/drawing/2014/main" id="{44C16712-0B83-1D25-C174-550F17D758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0" y="0"/>
            <a:ext cx="5397500" cy="679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 descr="DT5512Rutter.jpg">
            <a:extLst>
              <a:ext uri="{FF2B5EF4-FFF2-40B4-BE49-F238E27FC236}">
                <a16:creationId xmlns:a16="http://schemas.microsoft.com/office/drawing/2014/main" id="{DE64E70F-10D9-64F7-BE79-7B19A400C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60785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3" descr="LogoFinal2014NameRGB.jpg">
            <a:extLst>
              <a:ext uri="{FF2B5EF4-FFF2-40B4-BE49-F238E27FC236}">
                <a16:creationId xmlns:a16="http://schemas.microsoft.com/office/drawing/2014/main" id="{393B45AE-46E5-B75D-4CDF-1CB2881365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3B6207-9DB8-6132-6091-AFB6F8B3E317}"/>
              </a:ext>
            </a:extLst>
          </p:cNvPr>
          <p:cNvSpPr txBox="1"/>
          <p:nvPr/>
        </p:nvSpPr>
        <p:spPr>
          <a:xfrm>
            <a:off x="2135188" y="1835150"/>
            <a:ext cx="48641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ART IN EARLY AMERICA</a:t>
            </a:r>
          </a:p>
        </p:txBody>
      </p:sp>
      <p:sp>
        <p:nvSpPr>
          <p:cNvPr id="30723" name="TextBox 6">
            <a:extLst>
              <a:ext uri="{FF2B5EF4-FFF2-40B4-BE49-F238E27FC236}">
                <a16:creationId xmlns:a16="http://schemas.microsoft.com/office/drawing/2014/main" id="{683CB683-AC5F-F0F1-2909-01BFFE85A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9100"/>
            <a:ext cx="9144000" cy="9239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2</a:t>
            </a:r>
          </a:p>
          <a:p>
            <a:pPr algn="ctr" eaLnBrk="1" hangingPunct="1"/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American Revolution</a:t>
            </a:r>
          </a:p>
        </p:txBody>
      </p:sp>
      <p:sp>
        <p:nvSpPr>
          <p:cNvPr id="30724" name="TextBox 7">
            <a:extLst>
              <a:ext uri="{FF2B5EF4-FFF2-40B4-BE49-F238E27FC236}">
                <a16:creationId xmlns:a16="http://schemas.microsoft.com/office/drawing/2014/main" id="{C619899E-5CC5-7B12-820F-B0DE30EA1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5768975"/>
            <a:ext cx="24177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400" dirty="0" err="1"/>
              <a:t>ArtWorks</a:t>
            </a:r>
            <a:r>
              <a:rPr lang="en-US" altLang="en-US" sz="1400" dirty="0"/>
              <a:t> NYC </a:t>
            </a:r>
            <a:br>
              <a:rPr lang="en-US" altLang="en-US" sz="1400" dirty="0"/>
            </a:br>
            <a:r>
              <a:rPr lang="en-US" altLang="en-US" sz="1400" dirty="0"/>
              <a:t>4</a:t>
            </a:r>
            <a:r>
              <a:rPr lang="en-US" altLang="en-US" sz="1400" baseline="30000" dirty="0"/>
              <a:t>th</a:t>
            </a:r>
            <a:r>
              <a:rPr lang="en-US" altLang="en-US" sz="1400" dirty="0"/>
              <a:t> Grade Program 2022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E3E6BA52-CC18-F0A7-58B6-4929485598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76200"/>
            <a:ext cx="7239000" cy="598488"/>
          </a:xfrm>
        </p:spPr>
        <p:txBody>
          <a:bodyPr/>
          <a:lstStyle/>
          <a:p>
            <a:pPr eaLnBrk="1" hangingPunct="1"/>
            <a:r>
              <a:rPr lang="en-US" altLang="en-US" sz="3000">
                <a:ea typeface="ＭＳ Ｐゴシック" panose="020B0600070205080204" pitchFamily="34" charset="-128"/>
              </a:rPr>
              <a:t>Native and Colonial Art Review</a:t>
            </a:r>
          </a:p>
        </p:txBody>
      </p:sp>
      <p:pic>
        <p:nvPicPr>
          <p:cNvPr id="31746" name="Picture 1" descr="DP170794HartHouse.jpg">
            <a:extLst>
              <a:ext uri="{FF2B5EF4-FFF2-40B4-BE49-F238E27FC236}">
                <a16:creationId xmlns:a16="http://schemas.microsoft.com/office/drawing/2014/main" id="{8D3025E4-7C3A-524D-CF32-C30CA749B2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4" t="10884"/>
          <a:stretch>
            <a:fillRect/>
          </a:stretch>
        </p:blipFill>
        <p:spPr bwMode="auto">
          <a:xfrm>
            <a:off x="5037138" y="766763"/>
            <a:ext cx="37052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2" descr="ADA2954EmbroiderSamplerLrg.jpg">
            <a:extLst>
              <a:ext uri="{FF2B5EF4-FFF2-40B4-BE49-F238E27FC236}">
                <a16:creationId xmlns:a16="http://schemas.microsoft.com/office/drawing/2014/main" id="{DB589429-55AD-51D4-164B-B42E0E2326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235426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2" descr="DT58Verplanck.jpg">
            <a:extLst>
              <a:ext uri="{FF2B5EF4-FFF2-40B4-BE49-F238E27FC236}">
                <a16:creationId xmlns:a16="http://schemas.microsoft.com/office/drawing/2014/main" id="{F4B0BDC3-AC07-AC2C-3C4B-151209BD90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13" y="3581400"/>
            <a:ext cx="2354262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2" descr="DT5512Rutter.jpg">
            <a:extLst>
              <a:ext uri="{FF2B5EF4-FFF2-40B4-BE49-F238E27FC236}">
                <a16:creationId xmlns:a16="http://schemas.microsoft.com/office/drawing/2014/main" id="{D0D4FA52-12F3-0969-BD0D-80EEC27028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8825" y="3589338"/>
            <a:ext cx="2627313" cy="296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8" descr="BabyCarr2RetLt.jpg">
            <a:extLst>
              <a:ext uri="{FF2B5EF4-FFF2-40B4-BE49-F238E27FC236}">
                <a16:creationId xmlns:a16="http://schemas.microsoft.com/office/drawing/2014/main" id="{F3CED1A3-AAAB-9E43-AF00-2E94AC239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4" t="4494" r="4710" b="7236"/>
          <a:stretch>
            <a:fillRect/>
          </a:stretch>
        </p:blipFill>
        <p:spPr bwMode="auto">
          <a:xfrm>
            <a:off x="381000" y="719138"/>
            <a:ext cx="16954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Picture 9">
            <a:extLst>
              <a:ext uri="{FF2B5EF4-FFF2-40B4-BE49-F238E27FC236}">
                <a16:creationId xmlns:a16="http://schemas.microsoft.com/office/drawing/2014/main" id="{AA79DF45-6C1C-B03A-6C79-B7D8D21393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 b="14922"/>
          <a:stretch>
            <a:fillRect/>
          </a:stretch>
        </p:blipFill>
        <p:spPr bwMode="auto">
          <a:xfrm>
            <a:off x="2254250" y="719138"/>
            <a:ext cx="264795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 descr="MidnightRidePaulRevereAlt.png">
            <a:extLst>
              <a:ext uri="{FF2B5EF4-FFF2-40B4-BE49-F238E27FC236}">
                <a16:creationId xmlns:a16="http://schemas.microsoft.com/office/drawing/2014/main" id="{776F4865-3ED1-F487-DDB2-485C87BAA0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" b="2057"/>
          <a:stretch>
            <a:fillRect/>
          </a:stretch>
        </p:blipFill>
        <p:spPr bwMode="auto">
          <a:xfrm>
            <a:off x="0" y="0"/>
            <a:ext cx="9150350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 descr="DP104479Tankard.jpg">
            <a:extLst>
              <a:ext uri="{FF2B5EF4-FFF2-40B4-BE49-F238E27FC236}">
                <a16:creationId xmlns:a16="http://schemas.microsoft.com/office/drawing/2014/main" id="{D9A126B1-BA2D-57CE-4BCA-CAF2D8E448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"/>
            <a:ext cx="60198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3" descr="DP215410WashCrssDelAlt.jpg">
            <a:extLst>
              <a:ext uri="{FF2B5EF4-FFF2-40B4-BE49-F238E27FC236}">
                <a16:creationId xmlns:a16="http://schemas.microsoft.com/office/drawing/2014/main" id="{0426A736-FFB7-0EF8-8E72-A980876668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86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>
            <a:extLst>
              <a:ext uri="{FF2B5EF4-FFF2-40B4-BE49-F238E27FC236}">
                <a16:creationId xmlns:a16="http://schemas.microsoft.com/office/drawing/2014/main" id="{AB7BB79A-3F62-71FA-5603-21BFEF104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6146"/>
            <a:ext cx="9247335" cy="6639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4">
            <a:extLst>
              <a:ext uri="{FF2B5EF4-FFF2-40B4-BE49-F238E27FC236}">
                <a16:creationId xmlns:a16="http://schemas.microsoft.com/office/drawing/2014/main" id="{2F3E1D03-8640-7679-DF30-7968352B6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40"/>
          <a:stretch>
            <a:fillRect/>
          </a:stretch>
        </p:blipFill>
        <p:spPr bwMode="auto">
          <a:xfrm>
            <a:off x="0" y="357188"/>
            <a:ext cx="9144000" cy="552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>
            <a:extLst>
              <a:ext uri="{FF2B5EF4-FFF2-40B4-BE49-F238E27FC236}">
                <a16:creationId xmlns:a16="http://schemas.microsoft.com/office/drawing/2014/main" id="{C21C850D-EDBE-D946-4109-EF65AB822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1"/>
          <a:stretch>
            <a:fillRect/>
          </a:stretch>
        </p:blipFill>
        <p:spPr bwMode="auto">
          <a:xfrm>
            <a:off x="101295" y="386303"/>
            <a:ext cx="4497919" cy="6261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4" name="Picture 4">
            <a:extLst>
              <a:ext uri="{FF2B5EF4-FFF2-40B4-BE49-F238E27FC236}">
                <a16:creationId xmlns:a16="http://schemas.microsoft.com/office/drawing/2014/main" id="{65B664E7-1CC0-4963-280F-75AA3EB04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951" y="1893093"/>
            <a:ext cx="4383048" cy="2907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2" descr="DT62WashgtnStuart.jpg">
            <a:extLst>
              <a:ext uri="{FF2B5EF4-FFF2-40B4-BE49-F238E27FC236}">
                <a16:creationId xmlns:a16="http://schemas.microsoft.com/office/drawing/2014/main" id="{6A750546-9DA6-09F8-D82E-A70B4A1F6B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0"/>
            <a:ext cx="5686425" cy="681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3" descr="LogoFinal2014NameRGB.jpg">
            <a:extLst>
              <a:ext uri="{FF2B5EF4-FFF2-40B4-BE49-F238E27FC236}">
                <a16:creationId xmlns:a16="http://schemas.microsoft.com/office/drawing/2014/main" id="{DC0CA3F2-1AA0-DE67-BD5C-C94741AD8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500063"/>
            <a:ext cx="2320925" cy="73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1CFB0F-539B-08A1-2D93-C0201913C7ED}"/>
              </a:ext>
            </a:extLst>
          </p:cNvPr>
          <p:cNvSpPr txBox="1"/>
          <p:nvPr/>
        </p:nvSpPr>
        <p:spPr>
          <a:xfrm>
            <a:off x="2135188" y="1835150"/>
            <a:ext cx="48641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ART IN EARLY AMERICA</a:t>
            </a:r>
          </a:p>
        </p:txBody>
      </p:sp>
      <p:sp>
        <p:nvSpPr>
          <p:cNvPr id="44035" name="TextBox 6">
            <a:extLst>
              <a:ext uri="{FF2B5EF4-FFF2-40B4-BE49-F238E27FC236}">
                <a16:creationId xmlns:a16="http://schemas.microsoft.com/office/drawing/2014/main" id="{E570A30A-733D-8298-6AC1-7BF562208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959100"/>
            <a:ext cx="9144000" cy="923925"/>
          </a:xfrm>
          <a:prstGeom prst="rect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Workshop 3</a:t>
            </a:r>
          </a:p>
          <a:p>
            <a:pPr algn="ctr" eaLnBrk="1" hangingPunct="1"/>
            <a:r>
              <a:rPr lang="en-US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Changing Nation</a:t>
            </a:r>
          </a:p>
        </p:txBody>
      </p:sp>
      <p:sp>
        <p:nvSpPr>
          <p:cNvPr id="44036" name="TextBox 7">
            <a:extLst>
              <a:ext uri="{FF2B5EF4-FFF2-40B4-BE49-F238E27FC236}">
                <a16:creationId xmlns:a16="http://schemas.microsoft.com/office/drawing/2014/main" id="{2A6D0B22-5DAC-191B-CF3D-931AB33A65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25" y="5768975"/>
            <a:ext cx="24177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sz="1400" dirty="0" err="1"/>
              <a:t>ArtWorks</a:t>
            </a:r>
            <a:r>
              <a:rPr lang="en-US" altLang="en-US" sz="1400" dirty="0"/>
              <a:t> NYC </a:t>
            </a:r>
            <a:br>
              <a:rPr lang="en-US" altLang="en-US" sz="1400" dirty="0"/>
            </a:br>
            <a:r>
              <a:rPr lang="en-US" altLang="en-US" sz="1400" dirty="0"/>
              <a:t>4</a:t>
            </a:r>
            <a:r>
              <a:rPr lang="en-US" altLang="en-US" sz="1400" baseline="30000" dirty="0"/>
              <a:t>th</a:t>
            </a:r>
            <a:r>
              <a:rPr lang="en-US" altLang="en-US" sz="1400" dirty="0"/>
              <a:t> Grade Program 2022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>
            <a:extLst>
              <a:ext uri="{FF2B5EF4-FFF2-40B4-BE49-F238E27FC236}">
                <a16:creationId xmlns:a16="http://schemas.microsoft.com/office/drawing/2014/main" id="{8810A632-329A-0F72-7056-FFA0C9D9C80A}"/>
              </a:ext>
            </a:extLst>
          </p:cNvPr>
          <p:cNvSpPr txBox="1">
            <a:spLocks/>
          </p:cNvSpPr>
          <p:nvPr/>
        </p:nvSpPr>
        <p:spPr bwMode="auto">
          <a:xfrm>
            <a:off x="762000" y="198438"/>
            <a:ext cx="7239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3000">
                <a:latin typeface="Arial" panose="020B0604020202020204" pitchFamily="34" charset="0"/>
                <a:ea typeface="Osaka" panose="020B0600000000000000" pitchFamily="34" charset="-128"/>
              </a:rPr>
              <a:t>American Revolution Art Review</a:t>
            </a:r>
          </a:p>
        </p:txBody>
      </p:sp>
      <p:pic>
        <p:nvPicPr>
          <p:cNvPr id="45058" name="Picture 2" descr="MidnightRidePaulRevereAlt.png">
            <a:extLst>
              <a:ext uri="{FF2B5EF4-FFF2-40B4-BE49-F238E27FC236}">
                <a16:creationId xmlns:a16="http://schemas.microsoft.com/office/drawing/2014/main" id="{2C70F5CF-1D6F-6477-9833-7695EF68A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97" b="2057"/>
          <a:stretch>
            <a:fillRect/>
          </a:stretch>
        </p:blipFill>
        <p:spPr bwMode="auto">
          <a:xfrm>
            <a:off x="381000" y="904875"/>
            <a:ext cx="3036888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1" descr="DP104479Tankard.jpg">
            <a:extLst>
              <a:ext uri="{FF2B5EF4-FFF2-40B4-BE49-F238E27FC236}">
                <a16:creationId xmlns:a16="http://schemas.microsoft.com/office/drawing/2014/main" id="{0988CF43-7DD0-01D0-E797-1377EFBF7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1" r="16711"/>
          <a:stretch>
            <a:fillRect/>
          </a:stretch>
        </p:blipFill>
        <p:spPr bwMode="auto">
          <a:xfrm>
            <a:off x="3511550" y="904875"/>
            <a:ext cx="1531938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3" descr="DP215410WashCrssDelAlt.jpg">
            <a:extLst>
              <a:ext uri="{FF2B5EF4-FFF2-40B4-BE49-F238E27FC236}">
                <a16:creationId xmlns:a16="http://schemas.microsoft.com/office/drawing/2014/main" id="{D3D64B04-9C1F-C836-6800-7BAFCFC7C7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89338"/>
            <a:ext cx="4040188" cy="23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1" name="Picture 2" descr="DT62WashgtnStuart.jpg">
            <a:extLst>
              <a:ext uri="{FF2B5EF4-FFF2-40B4-BE49-F238E27FC236}">
                <a16:creationId xmlns:a16="http://schemas.microsoft.com/office/drawing/2014/main" id="{B951C3FA-CE92-3574-ED3F-053A4B2922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3589338"/>
            <a:ext cx="1839913" cy="220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2" name="Picture 8">
            <a:extLst>
              <a:ext uri="{FF2B5EF4-FFF2-40B4-BE49-F238E27FC236}">
                <a16:creationId xmlns:a16="http://schemas.microsoft.com/office/drawing/2014/main" id="{31F33B6B-3D24-2718-EA7A-5BBA0FA7B9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3589338"/>
            <a:ext cx="2973387" cy="213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3" name="Picture 9">
            <a:extLst>
              <a:ext uri="{FF2B5EF4-FFF2-40B4-BE49-F238E27FC236}">
                <a16:creationId xmlns:a16="http://schemas.microsoft.com/office/drawing/2014/main" id="{4BA1084E-0F88-F0CB-D902-CC2378630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r="7079" b="16133"/>
          <a:stretch>
            <a:fillRect/>
          </a:stretch>
        </p:blipFill>
        <p:spPr bwMode="auto">
          <a:xfrm>
            <a:off x="5149850" y="911225"/>
            <a:ext cx="3613150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62036B-3580-EB77-F786-D9BC46E31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-52732"/>
            <a:ext cx="8275638" cy="691073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iver flowing through a valley&#10;&#10;Description automatically generated">
            <a:extLst>
              <a:ext uri="{FF2B5EF4-FFF2-40B4-BE49-F238E27FC236}">
                <a16:creationId xmlns:a16="http://schemas.microsoft.com/office/drawing/2014/main" id="{970B54EE-46A5-A774-7A2F-EFF3FB5201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9144000" cy="62484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4">
            <a:extLst>
              <a:ext uri="{FF2B5EF4-FFF2-40B4-BE49-F238E27FC236}">
                <a16:creationId xmlns:a16="http://schemas.microsoft.com/office/drawing/2014/main" id="{7E22AFD8-6CAE-F80A-FC45-E2EC0A0DCC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"/>
          <a:stretch>
            <a:fillRect/>
          </a:stretch>
        </p:blipFill>
        <p:spPr bwMode="auto">
          <a:xfrm>
            <a:off x="0" y="381000"/>
            <a:ext cx="9144000" cy="54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2">
            <a:extLst>
              <a:ext uri="{FF2B5EF4-FFF2-40B4-BE49-F238E27FC236}">
                <a16:creationId xmlns:a16="http://schemas.microsoft.com/office/drawing/2014/main" id="{D9C33BA6-7B8D-35CD-D05E-AE7B7369B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3" r="2499"/>
          <a:stretch>
            <a:fillRect/>
          </a:stretch>
        </p:blipFill>
        <p:spPr bwMode="auto">
          <a:xfrm>
            <a:off x="0" y="0"/>
            <a:ext cx="9144000" cy="618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5">
            <a:extLst>
              <a:ext uri="{FF2B5EF4-FFF2-40B4-BE49-F238E27FC236}">
                <a16:creationId xmlns:a16="http://schemas.microsoft.com/office/drawing/2014/main" id="{A0B0861A-2B00-A6D9-941B-6EA24E6BC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0"/>
            <a:ext cx="5283200" cy="636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5">
            <a:extLst>
              <a:ext uri="{FF2B5EF4-FFF2-40B4-BE49-F238E27FC236}">
                <a16:creationId xmlns:a16="http://schemas.microsoft.com/office/drawing/2014/main" id="{79272367-DB7C-3790-28DB-DD5ADF3B6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0213"/>
            <a:ext cx="4214813" cy="599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0" name="Picture 7">
            <a:extLst>
              <a:ext uri="{FF2B5EF4-FFF2-40B4-BE49-F238E27FC236}">
                <a16:creationId xmlns:a16="http://schemas.microsoft.com/office/drawing/2014/main" id="{B821FD1C-6F47-F2C2-3A92-27462D393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420688"/>
            <a:ext cx="4033837" cy="600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4">
            <a:extLst>
              <a:ext uri="{FF2B5EF4-FFF2-40B4-BE49-F238E27FC236}">
                <a16:creationId xmlns:a16="http://schemas.microsoft.com/office/drawing/2014/main" id="{A93574C8-3727-524B-6BEE-0D7B64ACF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50" r="8702"/>
          <a:stretch>
            <a:fillRect/>
          </a:stretch>
        </p:blipFill>
        <p:spPr bwMode="auto">
          <a:xfrm>
            <a:off x="76200" y="0"/>
            <a:ext cx="8991600" cy="647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2283</TotalTime>
  <Words>88</Words>
  <Application>Microsoft Macintosh PowerPoint</Application>
  <PresentationFormat>On-screen Show (4:3)</PresentationFormat>
  <Paragraphs>26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ＭＳ Ｐゴシック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Native and Colonial Art Review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Learning Leaders,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Parthenon</dc:title>
  <dc:creator>kwamel</dc:creator>
  <cp:lastModifiedBy>Kathy Huie</cp:lastModifiedBy>
  <cp:revision>120</cp:revision>
  <cp:lastPrinted>2023-04-27T14:02:57Z</cp:lastPrinted>
  <dcterms:created xsi:type="dcterms:W3CDTF">2008-02-04T16:00:43Z</dcterms:created>
  <dcterms:modified xsi:type="dcterms:W3CDTF">2026-10-07T19:30:05Z</dcterms:modified>
</cp:coreProperties>
</file>