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28"/>
  </p:notesMasterIdLst>
  <p:sldIdLst>
    <p:sldId id="256" r:id="rId2"/>
    <p:sldId id="290" r:id="rId3"/>
    <p:sldId id="288" r:id="rId4"/>
    <p:sldId id="291" r:id="rId5"/>
    <p:sldId id="292" r:id="rId6"/>
    <p:sldId id="304" r:id="rId7"/>
    <p:sldId id="302" r:id="rId8"/>
    <p:sldId id="258" r:id="rId9"/>
    <p:sldId id="294" r:id="rId10"/>
    <p:sldId id="260" r:id="rId11"/>
    <p:sldId id="257" r:id="rId12"/>
    <p:sldId id="297" r:id="rId13"/>
    <p:sldId id="282" r:id="rId14"/>
    <p:sldId id="268" r:id="rId15"/>
    <p:sldId id="259" r:id="rId16"/>
    <p:sldId id="298" r:id="rId17"/>
    <p:sldId id="305" r:id="rId18"/>
    <p:sldId id="270" r:id="rId19"/>
    <p:sldId id="272" r:id="rId20"/>
    <p:sldId id="299" r:id="rId21"/>
    <p:sldId id="283" r:id="rId22"/>
    <p:sldId id="275" r:id="rId23"/>
    <p:sldId id="277" r:id="rId24"/>
    <p:sldId id="293" r:id="rId25"/>
    <p:sldId id="267" r:id="rId26"/>
    <p:sldId id="300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3"/>
    <p:restoredTop sz="94627"/>
  </p:normalViewPr>
  <p:slideViewPr>
    <p:cSldViewPr>
      <p:cViewPr varScale="1">
        <p:scale>
          <a:sx n="134" d="100"/>
          <a:sy n="134" d="100"/>
        </p:scale>
        <p:origin x="1448" y="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7054C21-74DF-9372-7A4F-B4156AAF59B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62CEEF8-17B0-C33F-08E3-5EA6B033FED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0F7B2875-11E8-EE91-8194-A7C845BDD42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5F59E57-4EE8-F73F-9B44-3C6E3A95B13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0C89BD1-94AC-5075-4A65-07B1CFF9DAB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73BEE55-631F-2DAD-C74D-DC89C98FDB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0B7612-EBFE-6241-9285-01EE303D10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1EE9A629-18D0-1361-56F3-161E4FA7FF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FA525B-8562-F54D-A8FA-BFD9ACEC46E4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D6D59399-8894-1A6B-12AE-786EFB069B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74BF7CB-8099-F3AD-A178-A3B962467A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C7DB81B4-6466-E669-66C3-BA998565CB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C5104B-1F2B-0B43-A04B-E1280B569ED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20D3E409-F342-6615-A842-F375D33AB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EF66C46-9A34-FC84-A496-29CF6B7CC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FB183208-35A7-F8D6-9BB0-7019C579A0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21962B-9AA6-3741-9670-5C53B21A373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78A1979D-EBB7-229E-41E9-257B740712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6E4AD2A-21BA-5E09-06C9-0FFFD5713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8ED5004D-DDC4-517F-4171-71065F82BA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2400B8-B447-5145-9AB7-E57008A3820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C18685E5-8BEC-6F77-6D5C-973486815E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A50F48B-AE84-C822-2952-A929344608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DEB165B1-3B23-AFE1-CB8F-EE9B398BEF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B03625-BEA2-F84E-826D-2A52294C524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4A5EFFEC-9BBE-9092-9C2D-5F3919C9D7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4DE2EE7-1EC7-C72D-E723-5B10E7C70C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23F9F2F2-8A84-C10D-A307-E0664C0E4B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C7486-CFAC-CD4B-8D13-182E2CB4306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4E71417A-6B0D-9D51-9988-3F6C756EFE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B03E6F6-69C2-4107-53C1-1D786AB69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63CAB7C4-A85E-0E21-7206-E12A682083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03E0D4-8B6B-BE4A-878B-8FCA7FB2ACFD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982831E4-63E5-CFC9-7D14-E7515564A6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4AE42D1-C8E2-C7EE-8069-7ADD54A0B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44A90685-956C-7FD2-D0DF-F2F1264B4D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5AA003-64F2-424B-80FB-63712A2A5589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en-US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FBD6FD43-CB2A-1D5B-2732-0B48A1F44B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FC40242-D0B6-AABE-4BC7-379177DE1E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A712-EF83-2AA5-4FDF-FCD36D026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2B5EB-F464-2340-BF2A-E147296AE007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65155-A4AF-CDC1-5EAC-53D57378F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45028-D7FB-E067-034B-71DA94039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D1F25-3629-5742-8563-07CB158AA6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581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6B169-EDB5-8E27-4143-35EE9F5F1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C6B7-8F83-D64F-8DB1-66135F7E1ED6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D3A28-47FC-20FD-479F-32EA896DA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7AD6C-AA2A-E2FD-C6E9-34DD3BC9A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D7768-F709-5F43-ACF3-A9C8DC61C1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657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188F9-AB82-1B88-5B88-CE1BB7C8C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031A0-5B3C-D74C-9E02-1ED861C5717B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EBF23-3E41-3AA5-D832-15D420A30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16FB3-B5F3-8973-513E-12BC7E51B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92CE5-BB70-2145-B675-FF81915C81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22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B22B7F-F40D-FA1A-C648-970558691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56F85-04A2-884B-84CE-C73053C59531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157056A-E9BE-3933-383A-B361F7039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DCDB64B-7183-A01F-921E-A14CB7A8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CAFC1-C59F-154A-B0AC-EA54A3BABD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590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0AB694C-F3CC-9645-093A-BEE7E2863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09AE1-A3E5-984C-BA51-E869D1A1813F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DD45C92-E85F-8490-BBE2-6B56DB41D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550EE78-73E4-CDED-4B20-84CD6F8F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E3DDF-CD0B-6D46-BD09-CDE6116F9E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36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2928B0A-7D47-4918-6C91-5A9CCDD1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6A2DD-C520-A042-A7A3-83AF053749D8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C697E04-DBB9-3570-A411-7B1D49D35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AB7350D-8FAB-D75A-87CE-A47AFEF30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B09C2-418F-8D46-9DD2-49FCD73A4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64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D3000AB-ABE3-9037-E19D-4FD8812C6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7FB09-8917-6F48-99B4-0945605267DA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5880E63-09C4-1634-3E18-42ED41925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94C417C-D3DA-9F88-5B08-AC9C7ACEF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C3E40-23CB-2940-B1BA-531301CDE6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853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2A695B-3C18-728F-ECB5-21DDFE3C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BE888-5ECE-5F4E-8FDB-DC9CBA58C426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D8F630-528D-8CAF-CD3F-2264009C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E25657-4C36-132F-9F3C-5D3D23B22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C4841-8073-D54A-9373-FE9616C402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65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E26FF30-AB37-921E-2079-16C115F2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D6B5B-F0F6-3C4D-8D7D-032640F5B7C0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2C6769-518D-440E-3B0B-0EA0682B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B3911FD-BA5F-4C54-BEDA-B96ECB201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5C836-4EE1-E44D-97C8-5F3B55BFC8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596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034D0-244E-540F-FD59-91593ECDD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FF6CD-F84A-454B-AE32-2EC785F42398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E24F2-8320-AD9C-CC8D-F3CBD9D4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AA922-8989-2DEF-37F2-33F1BCC32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D0A6B-0E41-784B-952A-F3BCDF9C04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76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231F2-38EE-B81E-2F2A-77BE38CA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6BF35-23B7-654B-BAEF-D9B8F0B65029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1CC85-931C-1300-73BC-24BAB0A5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7F1FC-1C85-EC31-05D3-542CA3EB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C7E3C-7D52-8B4C-878E-B66B20EA8F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0593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DDE1051-AD17-BBE6-FAC6-69A265A866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9A900CE-AA5B-E5DC-C71F-6DC0F7F173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1EF1D-B5AF-8E71-AE65-152713251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B4FFA3-FAC5-3B49-9F96-4837239AC69E}" type="datetimeFigureOut">
              <a:rPr lang="en-US" altLang="en-US"/>
              <a:pPr>
                <a:defRPr/>
              </a:pPr>
              <a:t>9/14/26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FD1A7-40DC-F6EC-4FA0-E432EDF20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DE33E-D9BD-ED4F-3B07-9CB841B13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08E923-D237-C541-8D60-06DBFBE253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12.jp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9.jp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LogoFinal2014NameRGB.jpg">
            <a:extLst>
              <a:ext uri="{FF2B5EF4-FFF2-40B4-BE49-F238E27FC236}">
                <a16:creationId xmlns:a16="http://schemas.microsoft.com/office/drawing/2014/main" id="{1C725993-205D-977E-0B57-A5A20956E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FF1DB2-A5A6-4461-BB59-24EE3D731C24}"/>
              </a:ext>
            </a:extLst>
          </p:cNvPr>
          <p:cNvSpPr txBox="1"/>
          <p:nvPr/>
        </p:nvSpPr>
        <p:spPr>
          <a:xfrm>
            <a:off x="2135188" y="1835150"/>
            <a:ext cx="48641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EARLY AMERICAN ART</a:t>
            </a:r>
          </a:p>
        </p:txBody>
      </p:sp>
      <p:sp>
        <p:nvSpPr>
          <p:cNvPr id="14339" name="TextBox 6">
            <a:extLst>
              <a:ext uri="{FF2B5EF4-FFF2-40B4-BE49-F238E27FC236}">
                <a16:creationId xmlns:a16="http://schemas.microsoft.com/office/drawing/2014/main" id="{3EAD11CA-1656-5DE5-626D-62407450C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59100"/>
            <a:ext cx="9144000" cy="9239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1</a:t>
            </a:r>
          </a:p>
          <a:p>
            <a:pPr algn="ctr" eaLnBrk="1" hangingPunct="1"/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Native American and </a:t>
            </a:r>
            <a:r>
              <a:rPr lang="en-US" alt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Colonial American</a:t>
            </a:r>
            <a:endParaRPr lang="en-US" alt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extBox 7">
            <a:extLst>
              <a:ext uri="{FF2B5EF4-FFF2-40B4-BE49-F238E27FC236}">
                <a16:creationId xmlns:a16="http://schemas.microsoft.com/office/drawing/2014/main" id="{3C71D08F-3FD6-0AC9-8A5E-21F798EA2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25" y="5768975"/>
            <a:ext cx="24177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400" dirty="0" err="1"/>
              <a:t>ArtWorks</a:t>
            </a:r>
            <a:r>
              <a:rPr lang="en-US" altLang="en-US" sz="1400" dirty="0"/>
              <a:t> NYC </a:t>
            </a:r>
            <a:br>
              <a:rPr lang="en-US" altLang="en-US" sz="1400" dirty="0"/>
            </a:br>
            <a:r>
              <a:rPr lang="en-US" altLang="en-US" sz="1400" dirty="0"/>
              <a:t>Brooklyn 4</a:t>
            </a:r>
            <a:r>
              <a:rPr lang="en-US" altLang="en-US" sz="1400" baseline="30000" dirty="0"/>
              <a:t>th </a:t>
            </a:r>
            <a:r>
              <a:rPr lang="en-US" altLang="en-US" sz="1400" dirty="0"/>
              <a:t>Grade Program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>
            <a:extLst>
              <a:ext uri="{FF2B5EF4-FFF2-40B4-BE49-F238E27FC236}">
                <a16:creationId xmlns:a16="http://schemas.microsoft.com/office/drawing/2014/main" id="{2CA1EF9A-9CB5-A400-4ECD-B4B27B3D5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438"/>
            <a:ext cx="9144000" cy="624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F88E07-47A9-62A7-6F94-866E6E50B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1000"/>
            <a:ext cx="8382000" cy="533400"/>
          </a:xfrm>
          <a:prstGeom prst="rect">
            <a:avLst/>
          </a:prstGeom>
          <a:solidFill>
            <a:srgbClr val="DBEEF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6386" name="Picture 1" descr="1-s2.0-S2352618116300750-gr1.Orig.jpg">
            <a:extLst>
              <a:ext uri="{FF2B5EF4-FFF2-40B4-BE49-F238E27FC236}">
                <a16:creationId xmlns:a16="http://schemas.microsoft.com/office/drawing/2014/main" id="{0DD43723-383D-A9F1-C1D0-F54F66840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" t="2234" r="2745" b="2"/>
          <a:stretch>
            <a:fillRect/>
          </a:stretch>
        </p:blipFill>
        <p:spPr bwMode="auto">
          <a:xfrm>
            <a:off x="381000" y="838200"/>
            <a:ext cx="83566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1" descr="13ColoniesOverlay2.png">
            <a:extLst>
              <a:ext uri="{FF2B5EF4-FFF2-40B4-BE49-F238E27FC236}">
                <a16:creationId xmlns:a16="http://schemas.microsoft.com/office/drawing/2014/main" id="{7082EB13-4195-A107-FA7F-29F22DDDD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019175"/>
            <a:ext cx="28956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405A5113-B51A-BDD0-89FB-1C6C3634C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73088"/>
            <a:ext cx="4038600" cy="6461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/>
              <a:t>Colonial America</a:t>
            </a:r>
            <a:br>
              <a:rPr lang="en-US" sz="1800" b="1" dirty="0"/>
            </a:br>
            <a:r>
              <a:rPr lang="en-US" sz="1800" b="1" dirty="0"/>
              <a:t>The first 13 colonies 1607-1732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-up of a native american beaded clothing&#10;&#10;Description automatically generated">
            <a:extLst>
              <a:ext uri="{FF2B5EF4-FFF2-40B4-BE49-F238E27FC236}">
                <a16:creationId xmlns:a16="http://schemas.microsoft.com/office/drawing/2014/main" id="{69C2F142-A9EB-7B2F-1B07-D2BAF8E7B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4" b="10318"/>
          <a:stretch/>
        </p:blipFill>
        <p:spPr>
          <a:xfrm>
            <a:off x="1371600" y="-105230"/>
            <a:ext cx="5791200" cy="69632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cradleboard15Ret.jpg">
            <a:extLst>
              <a:ext uri="{FF2B5EF4-FFF2-40B4-BE49-F238E27FC236}">
                <a16:creationId xmlns:a16="http://schemas.microsoft.com/office/drawing/2014/main" id="{0FA5F03B-2351-135E-7B9E-FE2249D2E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3" y="155575"/>
            <a:ext cx="4648200" cy="588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extBox 2">
            <a:extLst>
              <a:ext uri="{FF2B5EF4-FFF2-40B4-BE49-F238E27FC236}">
                <a16:creationId xmlns:a16="http://schemas.microsoft.com/office/drawing/2014/main" id="{205C1BE2-3AA2-97B8-E76F-337E32948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813" y="4916488"/>
            <a:ext cx="266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/>
              <a:t>Navaho cradleboards had wide curved hoop protecting the baby’s head.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carved wooden bird's head&#10;&#10;Description automatically generated">
            <a:extLst>
              <a:ext uri="{FF2B5EF4-FFF2-40B4-BE49-F238E27FC236}">
                <a16:creationId xmlns:a16="http://schemas.microsoft.com/office/drawing/2014/main" id="{D0BE85BA-F696-7918-92EF-4F08D7236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936" y="1338453"/>
            <a:ext cx="5650127" cy="418109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8EBAEC-5C2F-786A-F8D8-15962B06C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11039" r="7288" b="11039"/>
          <a:stretch/>
        </p:blipFill>
        <p:spPr>
          <a:xfrm>
            <a:off x="0" y="76200"/>
            <a:ext cx="9144000" cy="67376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house in a museum&#10;&#10;Description automatically generated">
            <a:extLst>
              <a:ext uri="{FF2B5EF4-FFF2-40B4-BE49-F238E27FC236}">
                <a16:creationId xmlns:a16="http://schemas.microsoft.com/office/drawing/2014/main" id="{2E1F1CF2-0EE2-BAD8-0756-37A00401F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" t="1959" r="6518" b="11815"/>
          <a:stretch/>
        </p:blipFill>
        <p:spPr>
          <a:xfrm>
            <a:off x="0" y="-59217"/>
            <a:ext cx="9182100" cy="697643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a table and piano&#10;&#10;Description automatically generated">
            <a:extLst>
              <a:ext uri="{FF2B5EF4-FFF2-40B4-BE49-F238E27FC236}">
                <a16:creationId xmlns:a16="http://schemas.microsoft.com/office/drawing/2014/main" id="{56F8AC14-4A61-373A-93B3-B48B8B7C0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5410200" cy="4057650"/>
          </a:xfrm>
          <a:prstGeom prst="rect">
            <a:avLst/>
          </a:prstGeom>
        </p:spPr>
      </p:pic>
      <p:pic>
        <p:nvPicPr>
          <p:cNvPr id="6" name="Picture 5" descr="A room with a rocking chair and a fireplace&#10;&#10;Description automatically generated">
            <a:extLst>
              <a:ext uri="{FF2B5EF4-FFF2-40B4-BE49-F238E27FC236}">
                <a16:creationId xmlns:a16="http://schemas.microsoft.com/office/drawing/2014/main" id="{C5680666-19AA-BA60-2592-75361A9640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0" t="22475" r="19903" b="-744"/>
          <a:stretch/>
        </p:blipFill>
        <p:spPr>
          <a:xfrm>
            <a:off x="4229188" y="2895600"/>
            <a:ext cx="4762412" cy="381874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T58Verplanck.jpg">
            <a:extLst>
              <a:ext uri="{FF2B5EF4-FFF2-40B4-BE49-F238E27FC236}">
                <a16:creationId xmlns:a16="http://schemas.microsoft.com/office/drawing/2014/main" id="{17B91CA4-F460-29B5-E58E-0E9B505A75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544667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a person and two children&#10;&#10;Description automatically generated">
            <a:extLst>
              <a:ext uri="{FF2B5EF4-FFF2-40B4-BE49-F238E27FC236}">
                <a16:creationId xmlns:a16="http://schemas.microsoft.com/office/drawing/2014/main" id="{7CC1B2F4-D783-6D72-A71C-6AFA119E5E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"/>
            <a:ext cx="9144000" cy="6985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 descr="LogoFinal2014NameRGB.jpg">
            <a:extLst>
              <a:ext uri="{FF2B5EF4-FFF2-40B4-BE49-F238E27FC236}">
                <a16:creationId xmlns:a16="http://schemas.microsoft.com/office/drawing/2014/main" id="{393B45AE-46E5-B75D-4CDF-1CB288136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Box 6">
            <a:extLst>
              <a:ext uri="{FF2B5EF4-FFF2-40B4-BE49-F238E27FC236}">
                <a16:creationId xmlns:a16="http://schemas.microsoft.com/office/drawing/2014/main" id="{683CB683-AC5F-F0F1-2909-01BFFE85A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59100"/>
            <a:ext cx="9144000" cy="9239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2</a:t>
            </a:r>
          </a:p>
          <a:p>
            <a:pPr algn="ctr" eaLnBrk="1" hangingPunct="1"/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American Revolution</a:t>
            </a:r>
          </a:p>
        </p:txBody>
      </p:sp>
      <p:sp>
        <p:nvSpPr>
          <p:cNvPr id="30724" name="TextBox 7">
            <a:extLst>
              <a:ext uri="{FF2B5EF4-FFF2-40B4-BE49-F238E27FC236}">
                <a16:creationId xmlns:a16="http://schemas.microsoft.com/office/drawing/2014/main" id="{C619899E-5CC5-7B12-820F-B0DE30EA1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25" y="5768975"/>
            <a:ext cx="24177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400" dirty="0" err="1"/>
              <a:t>ArtWorks</a:t>
            </a:r>
            <a:r>
              <a:rPr lang="en-US" altLang="en-US" sz="1400" dirty="0"/>
              <a:t> NYC </a:t>
            </a:r>
            <a:br>
              <a:rPr lang="en-US" altLang="en-US" sz="1400" dirty="0"/>
            </a:br>
            <a:r>
              <a:rPr lang="en-US" altLang="en-US" sz="1400" dirty="0"/>
              <a:t>Brooklyn 4</a:t>
            </a:r>
            <a:r>
              <a:rPr lang="en-US" altLang="en-US" sz="1400" baseline="30000" dirty="0"/>
              <a:t>th </a:t>
            </a:r>
            <a:r>
              <a:rPr lang="en-US" altLang="en-US" sz="1400" dirty="0"/>
              <a:t>Grade Program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13B850-B534-504C-0448-55D1AB5BF514}"/>
              </a:ext>
            </a:extLst>
          </p:cNvPr>
          <p:cNvSpPr txBox="1"/>
          <p:nvPr/>
        </p:nvSpPr>
        <p:spPr>
          <a:xfrm>
            <a:off x="2139950" y="1843087"/>
            <a:ext cx="48641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EARLY AMERICAN ART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E3E6BA52-CC18-F0A7-58B6-4929485598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76200"/>
            <a:ext cx="7239000" cy="598488"/>
          </a:xfrm>
        </p:spPr>
        <p:txBody>
          <a:bodyPr/>
          <a:lstStyle/>
          <a:p>
            <a:pPr eaLnBrk="1" hangingPunct="1"/>
            <a:r>
              <a:rPr lang="en-US" altLang="en-US" sz="3000" dirty="0">
                <a:ea typeface="ＭＳ Ｐゴシック" panose="020B0600070205080204" pitchFamily="34" charset="-128"/>
              </a:rPr>
              <a:t>Native American and Colonial Art Review</a:t>
            </a:r>
          </a:p>
        </p:txBody>
      </p:sp>
      <p:pic>
        <p:nvPicPr>
          <p:cNvPr id="31748" name="Picture 2" descr="DT58Verplanck.jpg">
            <a:extLst>
              <a:ext uri="{FF2B5EF4-FFF2-40B4-BE49-F238E27FC236}">
                <a16:creationId xmlns:a16="http://schemas.microsoft.com/office/drawing/2014/main" id="{F4B0BDC3-AC07-AC2C-3C4B-151209BD9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976" y="690670"/>
            <a:ext cx="2354262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close-up of a native american beaded clothing&#10;&#10;Description automatically generated">
            <a:extLst>
              <a:ext uri="{FF2B5EF4-FFF2-40B4-BE49-F238E27FC236}">
                <a16:creationId xmlns:a16="http://schemas.microsoft.com/office/drawing/2014/main" id="{2B457DEE-7478-FF26-2813-A490CB0FF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4" t="10400" r="13056" b="9442"/>
          <a:stretch/>
        </p:blipFill>
        <p:spPr>
          <a:xfrm>
            <a:off x="145987" y="690670"/>
            <a:ext cx="1978985" cy="3110023"/>
          </a:xfrm>
          <a:prstGeom prst="rect">
            <a:avLst/>
          </a:prstGeom>
        </p:spPr>
      </p:pic>
      <p:pic>
        <p:nvPicPr>
          <p:cNvPr id="4" name="Picture 3" descr="A red house in a museum&#10;&#10;Description automatically generated">
            <a:extLst>
              <a:ext uri="{FF2B5EF4-FFF2-40B4-BE49-F238E27FC236}">
                <a16:creationId xmlns:a16="http://schemas.microsoft.com/office/drawing/2014/main" id="{DD3E6DFA-CEE3-C4E8-AC38-2DCF2FDD9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5" t="1959" r="6518" b="11815"/>
          <a:stretch/>
        </p:blipFill>
        <p:spPr>
          <a:xfrm>
            <a:off x="145987" y="3930718"/>
            <a:ext cx="3448050" cy="2798340"/>
          </a:xfrm>
          <a:prstGeom prst="rect">
            <a:avLst/>
          </a:prstGeom>
        </p:spPr>
      </p:pic>
      <p:pic>
        <p:nvPicPr>
          <p:cNvPr id="6" name="Picture 5" descr="A painting of a person and two children&#10;&#10;Description automatically generated">
            <a:extLst>
              <a:ext uri="{FF2B5EF4-FFF2-40B4-BE49-F238E27FC236}">
                <a16:creationId xmlns:a16="http://schemas.microsoft.com/office/drawing/2014/main" id="{DAC3E291-697A-47F9-D520-99B91686E7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41" y="4179888"/>
            <a:ext cx="3222797" cy="24618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7C95A4-AED7-BF6A-F422-2129AB7321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11039" r="7288" b="11039"/>
          <a:stretch/>
        </p:blipFill>
        <p:spPr>
          <a:xfrm>
            <a:off x="2419562" y="690670"/>
            <a:ext cx="3944824" cy="2906712"/>
          </a:xfrm>
          <a:prstGeom prst="rect">
            <a:avLst/>
          </a:prstGeom>
        </p:spPr>
      </p:pic>
      <p:pic>
        <p:nvPicPr>
          <p:cNvPr id="8" name="Picture 7" descr="A room with a table and piano&#10;&#10;Description automatically generated">
            <a:extLst>
              <a:ext uri="{FF2B5EF4-FFF2-40B4-BE49-F238E27FC236}">
                <a16:creationId xmlns:a16="http://schemas.microsoft.com/office/drawing/2014/main" id="{437817B9-CA7D-BDC0-5430-7CEEEBCC0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474486"/>
            <a:ext cx="2845324" cy="213399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MidnightRidePaulRevereAlt.png">
            <a:extLst>
              <a:ext uri="{FF2B5EF4-FFF2-40B4-BE49-F238E27FC236}">
                <a16:creationId xmlns:a16="http://schemas.microsoft.com/office/drawing/2014/main" id="{776F4865-3ED1-F487-DDB2-485C87BAA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" b="2057"/>
          <a:stretch>
            <a:fillRect/>
          </a:stretch>
        </p:blipFill>
        <p:spPr bwMode="auto">
          <a:xfrm>
            <a:off x="0" y="0"/>
            <a:ext cx="915035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>
            <a:extLst>
              <a:ext uri="{FF2B5EF4-FFF2-40B4-BE49-F238E27FC236}">
                <a16:creationId xmlns:a16="http://schemas.microsoft.com/office/drawing/2014/main" id="{AB7BB79A-3F62-71FA-5603-21BFEF104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247335" cy="663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>
            <a:extLst>
              <a:ext uri="{FF2B5EF4-FFF2-40B4-BE49-F238E27FC236}">
                <a16:creationId xmlns:a16="http://schemas.microsoft.com/office/drawing/2014/main" id="{2F3E1D03-8640-7679-DF30-7968352B6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0"/>
          <a:stretch>
            <a:fillRect/>
          </a:stretch>
        </p:blipFill>
        <p:spPr bwMode="auto">
          <a:xfrm>
            <a:off x="0" y="357188"/>
            <a:ext cx="9144000" cy="552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>
            <a:extLst>
              <a:ext uri="{FF2B5EF4-FFF2-40B4-BE49-F238E27FC236}">
                <a16:creationId xmlns:a16="http://schemas.microsoft.com/office/drawing/2014/main" id="{C21C850D-EDBE-D946-4109-EF65AB822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1"/>
          <a:stretch>
            <a:fillRect/>
          </a:stretch>
        </p:blipFill>
        <p:spPr bwMode="auto">
          <a:xfrm>
            <a:off x="101295" y="386303"/>
            <a:ext cx="4497919" cy="626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4">
            <a:extLst>
              <a:ext uri="{FF2B5EF4-FFF2-40B4-BE49-F238E27FC236}">
                <a16:creationId xmlns:a16="http://schemas.microsoft.com/office/drawing/2014/main" id="{65B664E7-1CC0-4963-280F-75AA3EB04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51" y="1893093"/>
            <a:ext cx="4383048" cy="2907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ainting of a person in a black coat&#10;&#10;Description automatically generated">
            <a:extLst>
              <a:ext uri="{FF2B5EF4-FFF2-40B4-BE49-F238E27FC236}">
                <a16:creationId xmlns:a16="http://schemas.microsoft.com/office/drawing/2014/main" id="{A7762DDC-2DFA-24CA-FEC1-E6340DAB7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3" t="6628" r="10086" b="6808"/>
          <a:stretch/>
        </p:blipFill>
        <p:spPr>
          <a:xfrm>
            <a:off x="2449481" y="19987"/>
            <a:ext cx="4245038" cy="686924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FE4CE0-D102-F6E7-4B97-7C9F011A0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8" b="7008"/>
          <a:stretch/>
        </p:blipFill>
        <p:spPr>
          <a:xfrm>
            <a:off x="1600200" y="0"/>
            <a:ext cx="561518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3" descr="LogoFinal2014NameRGB.jpg">
            <a:extLst>
              <a:ext uri="{FF2B5EF4-FFF2-40B4-BE49-F238E27FC236}">
                <a16:creationId xmlns:a16="http://schemas.microsoft.com/office/drawing/2014/main" id="{DC0CA3F2-1AA0-DE67-BD5C-C94741AD8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1CFB0F-539B-08A1-2D93-C0201913C7ED}"/>
              </a:ext>
            </a:extLst>
          </p:cNvPr>
          <p:cNvSpPr txBox="1"/>
          <p:nvPr/>
        </p:nvSpPr>
        <p:spPr>
          <a:xfrm>
            <a:off x="2135188" y="1835150"/>
            <a:ext cx="48641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EARLY AMERICAN ART</a:t>
            </a:r>
          </a:p>
        </p:txBody>
      </p:sp>
      <p:sp>
        <p:nvSpPr>
          <p:cNvPr id="44035" name="TextBox 6">
            <a:extLst>
              <a:ext uri="{FF2B5EF4-FFF2-40B4-BE49-F238E27FC236}">
                <a16:creationId xmlns:a16="http://schemas.microsoft.com/office/drawing/2014/main" id="{E570A30A-733D-8298-6AC1-7BF562208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59100"/>
            <a:ext cx="9144000" cy="9239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3</a:t>
            </a:r>
          </a:p>
          <a:p>
            <a:pPr algn="ctr" eaLnBrk="1" hangingPunct="1"/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Changing Nation</a:t>
            </a:r>
          </a:p>
        </p:txBody>
      </p:sp>
      <p:sp>
        <p:nvSpPr>
          <p:cNvPr id="44036" name="TextBox 7">
            <a:extLst>
              <a:ext uri="{FF2B5EF4-FFF2-40B4-BE49-F238E27FC236}">
                <a16:creationId xmlns:a16="http://schemas.microsoft.com/office/drawing/2014/main" id="{2A6D0B22-5DAC-191B-CF3D-931AB33A6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25" y="5768975"/>
            <a:ext cx="241776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400" dirty="0" err="1"/>
              <a:t>ArtWorks</a:t>
            </a:r>
            <a:r>
              <a:rPr lang="en-US" altLang="en-US" sz="1400" dirty="0"/>
              <a:t> NYC </a:t>
            </a:r>
            <a:br>
              <a:rPr lang="en-US" altLang="en-US" sz="1400" dirty="0"/>
            </a:br>
            <a:r>
              <a:rPr lang="en-US" altLang="en-US" sz="1400" dirty="0"/>
              <a:t>Brooklyn 4</a:t>
            </a:r>
            <a:r>
              <a:rPr lang="en-US" altLang="en-US" sz="1400" baseline="30000" dirty="0"/>
              <a:t>th </a:t>
            </a:r>
            <a:r>
              <a:rPr lang="en-US" altLang="en-US" sz="1400" dirty="0"/>
              <a:t>Grade Program 2026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8810A632-329A-0F72-7056-FFA0C9D9C80A}"/>
              </a:ext>
            </a:extLst>
          </p:cNvPr>
          <p:cNvSpPr txBox="1">
            <a:spLocks/>
          </p:cNvSpPr>
          <p:nvPr/>
        </p:nvSpPr>
        <p:spPr bwMode="auto">
          <a:xfrm>
            <a:off x="222886" y="219056"/>
            <a:ext cx="5867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3000" dirty="0">
                <a:latin typeface="Arial" panose="020B0604020202020204" pitchFamily="34" charset="0"/>
                <a:ea typeface="Osaka" panose="020B0600000000000000" pitchFamily="34" charset="-128"/>
              </a:rPr>
              <a:t>American Revolution Art Review</a:t>
            </a:r>
          </a:p>
        </p:txBody>
      </p:sp>
      <p:pic>
        <p:nvPicPr>
          <p:cNvPr id="45058" name="Picture 2" descr="MidnightRidePaulRevereAlt.png">
            <a:extLst>
              <a:ext uri="{FF2B5EF4-FFF2-40B4-BE49-F238E27FC236}">
                <a16:creationId xmlns:a16="http://schemas.microsoft.com/office/drawing/2014/main" id="{2C70F5CF-1D6F-6477-9833-7695EF68A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" b="2057"/>
          <a:stretch>
            <a:fillRect/>
          </a:stretch>
        </p:blipFill>
        <p:spPr bwMode="auto">
          <a:xfrm>
            <a:off x="337186" y="1059516"/>
            <a:ext cx="3619930" cy="2652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8">
            <a:extLst>
              <a:ext uri="{FF2B5EF4-FFF2-40B4-BE49-F238E27FC236}">
                <a16:creationId xmlns:a16="http://schemas.microsoft.com/office/drawing/2014/main" id="{31F33B6B-3D24-2718-EA7A-5BBA0FA7B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6" y="3886200"/>
            <a:ext cx="3772745" cy="270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9">
            <a:extLst>
              <a:ext uri="{FF2B5EF4-FFF2-40B4-BE49-F238E27FC236}">
                <a16:creationId xmlns:a16="http://schemas.microsoft.com/office/drawing/2014/main" id="{4BA1084E-0F88-F0CB-D902-CC23786308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r="10513" b="16133"/>
          <a:stretch/>
        </p:blipFill>
        <p:spPr bwMode="auto">
          <a:xfrm>
            <a:off x="4267200" y="3914775"/>
            <a:ext cx="4234184" cy="2688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60FF56-EE6E-7A72-F965-2B5475103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792" y="1032024"/>
            <a:ext cx="1892969" cy="2688877"/>
          </a:xfrm>
          <a:prstGeom prst="rect">
            <a:avLst/>
          </a:prstGeom>
        </p:spPr>
      </p:pic>
      <p:pic>
        <p:nvPicPr>
          <p:cNvPr id="4" name="Picture 3" descr="A painting of a person in a black coat&#10;&#10;Description automatically generated">
            <a:extLst>
              <a:ext uri="{FF2B5EF4-FFF2-40B4-BE49-F238E27FC236}">
                <a16:creationId xmlns:a16="http://schemas.microsoft.com/office/drawing/2014/main" id="{0FD3F468-643A-F1FA-BFA6-EB124B3997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3" t="6628" r="10086" b="6808"/>
          <a:stretch/>
        </p:blipFill>
        <p:spPr>
          <a:xfrm>
            <a:off x="6330487" y="222274"/>
            <a:ext cx="2170897" cy="351290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inting of a landscape with mountains and trees&#10;&#10;Description automatically generated">
            <a:extLst>
              <a:ext uri="{FF2B5EF4-FFF2-40B4-BE49-F238E27FC236}">
                <a16:creationId xmlns:a16="http://schemas.microsoft.com/office/drawing/2014/main" id="{EE8E3939-7C42-032A-651C-FAA5C447E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261" y="304799"/>
            <a:ext cx="9182261" cy="609600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ainting of people on the grass by a lake&#10;&#10;Description automatically generated">
            <a:extLst>
              <a:ext uri="{FF2B5EF4-FFF2-40B4-BE49-F238E27FC236}">
                <a16:creationId xmlns:a16="http://schemas.microsoft.com/office/drawing/2014/main" id="{98B457DE-850D-F7C9-E520-73CC1F1CD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304800"/>
            <a:ext cx="9258300" cy="61722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native american outfit&#10;&#10;Description automatically generated">
            <a:extLst>
              <a:ext uri="{FF2B5EF4-FFF2-40B4-BE49-F238E27FC236}">
                <a16:creationId xmlns:a16="http://schemas.microsoft.com/office/drawing/2014/main" id="{E3469856-2475-393A-2402-12ADAEA0F9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3" b="10127"/>
          <a:stretch/>
        </p:blipFill>
        <p:spPr>
          <a:xfrm>
            <a:off x="1562100" y="0"/>
            <a:ext cx="6019800" cy="688244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ewing with a blue flower&#10;&#10;Description automatically generated">
            <a:extLst>
              <a:ext uri="{FF2B5EF4-FFF2-40B4-BE49-F238E27FC236}">
                <a16:creationId xmlns:a16="http://schemas.microsoft.com/office/drawing/2014/main" id="{87D7FBCB-5CB5-464F-DA64-BBA1AF6A0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-1"/>
            <a:ext cx="5143500" cy="690917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white ceramic container&#10;&#10;Description automatically generated">
            <a:extLst>
              <a:ext uri="{FF2B5EF4-FFF2-40B4-BE49-F238E27FC236}">
                <a16:creationId xmlns:a16="http://schemas.microsoft.com/office/drawing/2014/main" id="{A766C95F-1FC4-4D14-5CA3-987179C59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4" b="3590"/>
          <a:stretch/>
        </p:blipFill>
        <p:spPr>
          <a:xfrm>
            <a:off x="2209800" y="-17821"/>
            <a:ext cx="5065270" cy="68758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2595</TotalTime>
  <Words>87</Words>
  <Application>Microsoft Macintosh PowerPoint</Application>
  <PresentationFormat>On-screen Show (4:3)</PresentationFormat>
  <Paragraphs>24</Paragraphs>
  <Slides>26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Native American and Colonial Art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Learning Leaders,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Parthenon</dc:title>
  <dc:creator>kwamel</dc:creator>
  <cp:lastModifiedBy>Kathy Huie</cp:lastModifiedBy>
  <cp:revision>133</cp:revision>
  <cp:lastPrinted>2023-04-27T14:02:57Z</cp:lastPrinted>
  <dcterms:created xsi:type="dcterms:W3CDTF">2008-02-04T16:00:43Z</dcterms:created>
  <dcterms:modified xsi:type="dcterms:W3CDTF">2026-09-14T22:44:11Z</dcterms:modified>
</cp:coreProperties>
</file>